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07-01-2018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sz="3100" dirty="0" smtClean="0"/>
              <a:t>Tertúlia / tema: </a:t>
            </a:r>
            <a:br>
              <a:rPr lang="pt-PT" sz="3100" dirty="0" smtClean="0"/>
            </a:br>
            <a:r>
              <a:rPr lang="pt-PT" u="sng" dirty="0" smtClean="0"/>
              <a:t>ORIGEM – Ciência e Religião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sz="2800" dirty="0" smtClean="0"/>
              <a:t>dia 24 de Janeiro (quarta-feira) – 21.00 h.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Marcador de Posição de Conteúdo 3" descr="C:\Users\Ana Pereira\Desktop\QUINTA\BT\CIRCULO GARIBALDI_LOGO 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76" y="1772816"/>
            <a:ext cx="4378847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88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r>
              <a:rPr lang="pt-PT" sz="3100" dirty="0" smtClean="0"/>
              <a:t>da criação espontânea… à inteligência artificial…</a:t>
            </a:r>
            <a:br>
              <a:rPr lang="pt-PT" sz="3100" dirty="0" smtClean="0"/>
            </a:br>
            <a:r>
              <a:rPr lang="pt-PT" sz="3100" dirty="0" smtClean="0"/>
              <a:t>Qual é a nossa Origem? Qual o nosso Destino?</a:t>
            </a:r>
            <a:br>
              <a:rPr lang="pt-PT" sz="3100" dirty="0" smtClean="0"/>
            </a:br>
            <a:endParaRPr lang="pt-PT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28799"/>
            <a:ext cx="4139381" cy="413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34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pt-PT" sz="2800" u="sng" dirty="0" smtClean="0"/>
              <a:t>O Universo tem uma Origem</a:t>
            </a:r>
            <a:br>
              <a:rPr lang="pt-PT" sz="2800" u="sng" dirty="0" smtClean="0"/>
            </a:br>
            <a:r>
              <a:rPr lang="pt-PT" sz="2800" dirty="0" smtClean="0"/>
              <a:t>(pressuposto)</a:t>
            </a:r>
            <a:br>
              <a:rPr lang="pt-PT" sz="2800" dirty="0" smtClean="0"/>
            </a:br>
            <a:r>
              <a:rPr lang="pt-PT" sz="2800" dirty="0" smtClean="0"/>
              <a:t>1. Conceito Linear (judaico-cristã)</a:t>
            </a:r>
            <a:br>
              <a:rPr lang="pt-PT" sz="2800" dirty="0" smtClean="0"/>
            </a:br>
            <a:r>
              <a:rPr lang="pt-PT" sz="2800" dirty="0" smtClean="0"/>
              <a:t>2. Conceito cíclico (grega e oriental)</a:t>
            </a:r>
            <a:endParaRPr lang="pt-PT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6952"/>
            <a:ext cx="5688632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07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pt-PT" sz="2400" dirty="0" smtClean="0"/>
              <a:t>Estes dois Conceitos provocaram um choque tremendo entre a cultura e a filosofia grega e a tradição judaico-cristã, segundo a qual Deus criou o Universo num momento preciso a partir do qual os acontecimentos se desenvolvem de forma unidimensional.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16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endParaRPr lang="pt-PT" dirty="0"/>
          </a:p>
          <a:p>
            <a:pPr algn="just"/>
            <a:r>
              <a:rPr lang="pt-PT" dirty="0" smtClean="0"/>
              <a:t>No Rito Antigo e Primitivo de Memphis Misraim considera-se a eternidade do Universo ou a sucessão de Universos a Universos e de Criações a Criações… representa-se o Ano da V.’.L.’.</a:t>
            </a:r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      000.000.000º  (Luz Eterna)</a:t>
            </a:r>
          </a:p>
          <a:p>
            <a:pPr marL="0" indent="0">
              <a:buNone/>
            </a:pPr>
            <a:r>
              <a:rPr lang="pt-PT" sz="1900" dirty="0" smtClean="0"/>
              <a:t>(Robert </a:t>
            </a:r>
            <a:r>
              <a:rPr lang="pt-PT" sz="1900" dirty="0" err="1" smtClean="0"/>
              <a:t>Ambelain</a:t>
            </a:r>
            <a:r>
              <a:rPr lang="pt-PT" sz="1900" dirty="0" smtClean="0"/>
              <a:t>)</a:t>
            </a:r>
            <a:endParaRPr lang="pt-PT" sz="1900" dirty="0"/>
          </a:p>
        </p:txBody>
      </p:sp>
    </p:spTree>
    <p:extLst>
      <p:ext uri="{BB962C8B-B14F-4D97-AF65-F5344CB8AC3E}">
        <p14:creationId xmlns:p14="http://schemas.microsoft.com/office/powerpoint/2010/main" val="227728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t-PT" sz="2800" dirty="0" smtClean="0">
                <a:solidFill>
                  <a:srgbClr val="002060"/>
                </a:solidFill>
              </a:rPr>
              <a:t>Nesta tradição judaico-cristã, o Criador é independente da sua criação.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 existência de Deus não implica pois a existência do Universo…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endParaRPr lang="pt-PT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Assim, a Bíblia coloca um debate sobre dois problemas do ponto de vista científico:</a:t>
            </a:r>
          </a:p>
          <a:p>
            <a:pPr algn="just"/>
            <a:endParaRPr lang="pt-PT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relação de Deus com o tempo</a:t>
            </a:r>
          </a:p>
          <a:p>
            <a:pPr algn="just"/>
            <a:endParaRPr lang="pt-PT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relação de Deus com a matéria</a:t>
            </a:r>
            <a:endParaRPr lang="pt-PT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20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a relação de Deus com o tempo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/>
              <a:t>Stº Agostinho afirma que Deus fez o mundo “</a:t>
            </a:r>
            <a:r>
              <a:rPr lang="pt-PT" b="1" i="1" dirty="0"/>
              <a:t>com o </a:t>
            </a:r>
            <a:r>
              <a:rPr lang="pt-PT" b="1" i="1" dirty="0" smtClean="0"/>
              <a:t>tempo”</a:t>
            </a:r>
            <a:r>
              <a:rPr lang="pt-PT" dirty="0" smtClean="0"/>
              <a:t> </a:t>
            </a:r>
            <a:r>
              <a:rPr lang="pt-PT" dirty="0"/>
              <a:t>e não </a:t>
            </a:r>
            <a:r>
              <a:rPr lang="pt-PT" dirty="0" smtClean="0"/>
              <a:t>“</a:t>
            </a:r>
            <a:r>
              <a:rPr lang="pt-PT" b="1" i="1" u="sng" dirty="0" smtClean="0"/>
              <a:t>no</a:t>
            </a:r>
            <a:r>
              <a:rPr lang="pt-PT" dirty="0" smtClean="0"/>
              <a:t> </a:t>
            </a:r>
            <a:r>
              <a:rPr lang="pt-PT" dirty="0"/>
              <a:t>tempo”.</a:t>
            </a:r>
          </a:p>
          <a:p>
            <a:pPr algn="just"/>
            <a:r>
              <a:rPr lang="pt-PT" dirty="0"/>
              <a:t>Mas assim, o que faria Deus </a:t>
            </a:r>
            <a:r>
              <a:rPr lang="pt-PT" u="sng" dirty="0"/>
              <a:t>antes</a:t>
            </a:r>
            <a:r>
              <a:rPr lang="pt-PT" dirty="0"/>
              <a:t> da Criação?</a:t>
            </a:r>
          </a:p>
          <a:p>
            <a:pPr algn="just"/>
            <a:r>
              <a:rPr lang="pt-PT" dirty="0"/>
              <a:t>E estando </a:t>
            </a:r>
            <a:r>
              <a:rPr lang="pt-PT" u="sng" dirty="0"/>
              <a:t>fora</a:t>
            </a:r>
            <a:r>
              <a:rPr lang="pt-PT" dirty="0"/>
              <a:t> do tempo, porque criaria ele o que quer que seja?</a:t>
            </a:r>
          </a:p>
          <a:p>
            <a:pPr algn="just"/>
            <a:r>
              <a:rPr lang="pt-PT" dirty="0"/>
              <a:t>Os defensores de um Deus eterno iludiram estas questões preferindo imaginar um Deus vigilante sobre a criação em cada instante da sua existência</a:t>
            </a:r>
            <a:r>
              <a:rPr lang="pt-PT" dirty="0" smtClean="0"/>
              <a:t>. (Teísmo)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1436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pt-PT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a relação de Deus com a matéria</a:t>
            </a:r>
            <a:r>
              <a:rPr lang="pt-PT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3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/>
          </a:bodyPr>
          <a:lstStyle/>
          <a:p>
            <a:pPr algn="just"/>
            <a:r>
              <a:rPr lang="pt-PT" dirty="0"/>
              <a:t>Colocou dificuldades doutrinais comparáveis. Alguns mitos da criação descrevem um Cosmos nascido de um </a:t>
            </a:r>
            <a:r>
              <a:rPr lang="pt-PT" u="sng" dirty="0"/>
              <a:t>caos primordial</a:t>
            </a:r>
            <a:r>
              <a:rPr lang="pt-PT" dirty="0"/>
              <a:t>. Neste caso a matéria </a:t>
            </a:r>
            <a:r>
              <a:rPr lang="pt-PT" u="sng" dirty="0"/>
              <a:t>precede</a:t>
            </a:r>
            <a:r>
              <a:rPr lang="pt-PT" dirty="0"/>
              <a:t> e </a:t>
            </a:r>
            <a:r>
              <a:rPr lang="pt-PT" u="sng" dirty="0"/>
              <a:t>é ordenada</a:t>
            </a:r>
            <a:r>
              <a:rPr lang="pt-PT" dirty="0"/>
              <a:t> num acto de </a:t>
            </a:r>
            <a:r>
              <a:rPr lang="pt-PT" dirty="0" smtClean="0"/>
              <a:t>Criação </a:t>
            </a:r>
            <a:r>
              <a:rPr lang="pt-PT" dirty="0"/>
              <a:t>sobrenatural. (esta posição era partilhada pelos gnósticos que consideravam a matéria corrompida e portanto como um produto do diabo e não de </a:t>
            </a:r>
            <a:r>
              <a:rPr lang="pt-PT" dirty="0" smtClean="0"/>
              <a:t>Deus).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7612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dirty="0" smtClean="0"/>
              <a:t>Deísmo, Teísmo, Panteísmo 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O emprego genérico do termo ‘Deus’ pode gerar confusão. A crença num ser divino (Principio divino, Causa Primeira, </a:t>
            </a:r>
            <a:r>
              <a:rPr lang="pt-PT" dirty="0" err="1"/>
              <a:t>etc</a:t>
            </a:r>
            <a:r>
              <a:rPr lang="pt-PT" dirty="0"/>
              <a:t>,) </a:t>
            </a:r>
            <a:r>
              <a:rPr lang="pt-PT" dirty="0" smtClean="0"/>
              <a:t>ou seja, na primazia de um Princípio causal de ordem superior, que </a:t>
            </a:r>
            <a:r>
              <a:rPr lang="pt-PT" dirty="0"/>
              <a:t>está na </a:t>
            </a:r>
            <a:r>
              <a:rPr lang="pt-PT" u="sng" dirty="0"/>
              <a:t>Origem</a:t>
            </a:r>
            <a:r>
              <a:rPr lang="pt-PT" dirty="0"/>
              <a:t> do universo sem tomar parte activa no desenrolar dos acontecimentos, denomina-se </a:t>
            </a:r>
            <a:r>
              <a:rPr lang="pt-PT" b="1" dirty="0"/>
              <a:t>Deísmo</a:t>
            </a:r>
            <a:r>
              <a:rPr lang="pt-PT" dirty="0"/>
              <a:t>. </a:t>
            </a:r>
            <a:endParaRPr lang="pt-PT" dirty="0" smtClean="0"/>
          </a:p>
          <a:p>
            <a:pPr algn="just"/>
            <a:r>
              <a:rPr lang="pt-PT" dirty="0" smtClean="0"/>
              <a:t>No </a:t>
            </a:r>
            <a:r>
              <a:rPr lang="pt-PT" dirty="0"/>
              <a:t>oposto o </a:t>
            </a:r>
            <a:r>
              <a:rPr lang="pt-PT" b="1" dirty="0"/>
              <a:t>Teísmo</a:t>
            </a:r>
            <a:r>
              <a:rPr lang="pt-PT" dirty="0"/>
              <a:t> - a crença num Deus </a:t>
            </a:r>
            <a:r>
              <a:rPr lang="pt-PT" dirty="0" smtClean="0"/>
              <a:t>revelado, criador </a:t>
            </a:r>
            <a:r>
              <a:rPr lang="pt-PT" dirty="0"/>
              <a:t>do universo mas que toma parte activa no funcionamento do mundo. </a:t>
            </a:r>
            <a:r>
              <a:rPr lang="pt-PT" dirty="0" smtClean="0"/>
              <a:t>Em ambos, “Deus” </a:t>
            </a:r>
            <a:r>
              <a:rPr lang="pt-PT" dirty="0"/>
              <a:t>transcende o universo físico.</a:t>
            </a:r>
          </a:p>
          <a:p>
            <a:pPr algn="just"/>
            <a:r>
              <a:rPr lang="pt-PT" dirty="0"/>
              <a:t>No </a:t>
            </a:r>
            <a:r>
              <a:rPr lang="pt-PT" b="1" dirty="0" smtClean="0"/>
              <a:t>Panteísmo</a:t>
            </a:r>
            <a:r>
              <a:rPr lang="pt-PT" dirty="0" smtClean="0"/>
              <a:t> </a:t>
            </a:r>
            <a:r>
              <a:rPr lang="pt-PT" dirty="0"/>
              <a:t>não existe essa “fronteira” tudo faz parte de Deus e Deus está em tudo.</a:t>
            </a:r>
          </a:p>
          <a:p>
            <a:pPr algn="just"/>
            <a:r>
              <a:rPr lang="pt-PT" dirty="0"/>
              <a:t>Os mitos pagãos supõem a existência da matéria e de um ser divino – são pois dualistas.</a:t>
            </a:r>
          </a:p>
          <a:p>
            <a:pPr algn="just"/>
            <a:r>
              <a:rPr lang="pt-PT" dirty="0"/>
              <a:t>O cristianismo apoia-se numa doutrina de criação “</a:t>
            </a:r>
            <a:r>
              <a:rPr lang="pt-PT" dirty="0" err="1"/>
              <a:t>ex-nihilo</a:t>
            </a:r>
            <a:r>
              <a:rPr lang="pt-PT" dirty="0"/>
              <a:t>”. A origem de todas as coisas, visíveis e invisíveis é pois atribuída a um acto criador livre de Deus.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8169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pt-PT" sz="3200" dirty="0" smtClean="0"/>
              <a:t>O RAPMM é de inspiração deísta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“</a:t>
            </a:r>
            <a:r>
              <a:rPr lang="pt-PT" sz="2400" dirty="0" smtClean="0"/>
              <a:t>As nossas Grandes Constituições não afirmam a existência de Deus e impõem ainda menos admitir essa afirmação… (O Rito não admite o dogma). </a:t>
            </a:r>
            <a:r>
              <a:rPr lang="pt-PT" sz="2400" u="sng" dirty="0" smtClean="0"/>
              <a:t>No </a:t>
            </a:r>
            <a:r>
              <a:rPr lang="pt-PT" sz="2400" u="sng" dirty="0" err="1" smtClean="0"/>
              <a:t>art</a:t>
            </a:r>
            <a:r>
              <a:rPr lang="pt-PT" sz="2400" u="sng" dirty="0" smtClean="0"/>
              <a:t>º 1º </a:t>
            </a:r>
            <a:r>
              <a:rPr lang="pt-PT" sz="2400" dirty="0" smtClean="0"/>
              <a:t>se diz apenas: </a:t>
            </a:r>
            <a:r>
              <a:rPr lang="pt-PT" sz="2400" i="1" dirty="0" smtClean="0"/>
              <a:t>A Franco-Maçonaria do Rito Antigo e Primitivo de Memphis Misraim… tem por base  essencial a crença numa Potência Suprema expressa e invocada sob o nome de Grande Arquitecto do Universo.” … (*)</a:t>
            </a:r>
          </a:p>
          <a:p>
            <a:pPr algn="just"/>
            <a:r>
              <a:rPr lang="pt-PT" sz="2400" dirty="0" smtClean="0"/>
              <a:t>“Durante milénios qualificou-se este Princípio Superior com o nome de Deus. Actualmente, os físicos denominam-no como </a:t>
            </a:r>
            <a:r>
              <a:rPr lang="pt-PT" sz="2400" u="sng" dirty="0" smtClean="0"/>
              <a:t>‘Campo de criação pura</a:t>
            </a:r>
            <a:r>
              <a:rPr lang="pt-PT" sz="2400" dirty="0" smtClean="0"/>
              <a:t>’ ou </a:t>
            </a:r>
            <a:r>
              <a:rPr lang="pt-PT" sz="2400" u="sng" dirty="0" smtClean="0"/>
              <a:t>‘campo unitário</a:t>
            </a:r>
            <a:r>
              <a:rPr lang="pt-PT" sz="2400" dirty="0" smtClean="0"/>
              <a:t>’. Nós o qualificamos como </a:t>
            </a:r>
            <a:r>
              <a:rPr lang="pt-PT" sz="2400" b="1" i="1" dirty="0" smtClean="0"/>
              <a:t>‘Princípio ordenador que se pode invocar sob cem nomes diversos’</a:t>
            </a:r>
            <a:r>
              <a:rPr lang="pt-PT" sz="2400" dirty="0" smtClean="0"/>
              <a:t> e que </a:t>
            </a:r>
            <a:r>
              <a:rPr lang="pt-PT" sz="2400" b="1" i="1" dirty="0" smtClean="0"/>
              <a:t>‘a razão humana é tão incapaz de definir como de negar’ </a:t>
            </a:r>
            <a:r>
              <a:rPr lang="pt-PT" sz="2400" dirty="0" smtClean="0"/>
              <a:t>porque nos parece que preside à Ordem do Cosmos e está na </a:t>
            </a:r>
            <a:r>
              <a:rPr lang="pt-PT" sz="2400" u="sng" dirty="0" smtClean="0"/>
              <a:t>Origem</a:t>
            </a:r>
            <a:r>
              <a:rPr lang="pt-PT" sz="2400" dirty="0" smtClean="0"/>
              <a:t> de todas as manifestações que aí se desenrolam.”</a:t>
            </a:r>
          </a:p>
          <a:p>
            <a:pPr marL="0" indent="0" algn="just">
              <a:buNone/>
            </a:pPr>
            <a:r>
              <a:rPr lang="pt-PT" sz="2400" b="1" i="1" dirty="0" smtClean="0"/>
              <a:t>               (</a:t>
            </a:r>
            <a:r>
              <a:rPr lang="pt-PT" sz="2400" b="1" i="1" dirty="0" err="1" smtClean="0"/>
              <a:t>Willy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Raemakers</a:t>
            </a:r>
            <a:r>
              <a:rPr lang="pt-PT" sz="2400" b="1" i="1" dirty="0" smtClean="0"/>
              <a:t>, </a:t>
            </a:r>
            <a:r>
              <a:rPr lang="pt-PT" sz="2400" i="1" dirty="0" smtClean="0"/>
              <a:t>“</a:t>
            </a:r>
            <a:r>
              <a:rPr lang="pt-PT" sz="2400" i="1" dirty="0" err="1" smtClean="0"/>
              <a:t>Chemin</a:t>
            </a:r>
            <a:r>
              <a:rPr lang="pt-PT" sz="2400" i="1" dirty="0" smtClean="0"/>
              <a:t> de </a:t>
            </a:r>
            <a:r>
              <a:rPr lang="pt-PT" sz="2400" i="1" dirty="0" err="1" smtClean="0"/>
              <a:t>Vie</a:t>
            </a:r>
            <a:r>
              <a:rPr lang="pt-PT" sz="2400" i="1" dirty="0" smtClean="0"/>
              <a:t>, </a:t>
            </a:r>
            <a:r>
              <a:rPr lang="pt-PT" sz="2400" i="1" dirty="0" err="1" smtClean="0"/>
              <a:t>Chemin</a:t>
            </a:r>
            <a:r>
              <a:rPr lang="pt-PT" sz="2400" i="1" dirty="0" smtClean="0"/>
              <a:t> de </a:t>
            </a:r>
            <a:r>
              <a:rPr lang="pt-PT" sz="2400" i="1" dirty="0" err="1" smtClean="0"/>
              <a:t>Connaissance</a:t>
            </a:r>
            <a:r>
              <a:rPr lang="pt-PT" sz="2400" i="1" dirty="0" smtClean="0"/>
              <a:t>”</a:t>
            </a:r>
            <a:r>
              <a:rPr lang="pt-PT" sz="2400" b="1" i="1" dirty="0" smtClean="0"/>
              <a:t>)</a:t>
            </a:r>
          </a:p>
          <a:p>
            <a:pPr marL="0" indent="0" algn="just">
              <a:buNone/>
            </a:pPr>
            <a:endParaRPr lang="pt-PT" sz="2400" b="1" i="1" dirty="0" smtClean="0"/>
          </a:p>
          <a:p>
            <a:pPr marL="0" indent="0" algn="just">
              <a:buNone/>
            </a:pPr>
            <a:r>
              <a:rPr lang="pt-PT" sz="2000" b="1" i="1" dirty="0" smtClean="0"/>
              <a:t>(*) </a:t>
            </a:r>
            <a:r>
              <a:rPr lang="pt-PT" sz="2000" u="sng" dirty="0" smtClean="0"/>
              <a:t>No </a:t>
            </a:r>
            <a:r>
              <a:rPr lang="pt-PT" sz="2000" u="sng" dirty="0" err="1" smtClean="0"/>
              <a:t>art</a:t>
            </a:r>
            <a:r>
              <a:rPr lang="pt-PT" sz="2000" u="sng" dirty="0" smtClean="0"/>
              <a:t>º 2º acrescenta: </a:t>
            </a:r>
          </a:p>
          <a:p>
            <a:pPr marL="0" indent="0" algn="just">
              <a:buNone/>
            </a:pPr>
            <a:r>
              <a:rPr lang="pt-PT" sz="2000" b="1" i="1" dirty="0"/>
              <a:t> </a:t>
            </a:r>
            <a:r>
              <a:rPr lang="pt-PT" sz="2000" b="1" i="1" dirty="0" smtClean="0"/>
              <a:t>      “Ela não impõe qualquer limite à livre procura da VERDADE…”</a:t>
            </a:r>
            <a:endParaRPr lang="pt-PT" sz="2200" b="1" i="1" dirty="0"/>
          </a:p>
        </p:txBody>
      </p:sp>
    </p:spTree>
    <p:extLst>
      <p:ext uri="{BB962C8B-B14F-4D97-AF65-F5344CB8AC3E}">
        <p14:creationId xmlns:p14="http://schemas.microsoft.com/office/powerpoint/2010/main" val="444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647</Words>
  <Application>Microsoft Office PowerPoint</Application>
  <PresentationFormat>Apresentação no Ecrã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 Tertúlia / tema:  ORIGEM – Ciência e Religião dia 24 de Janeiro (quarta-feira) – 21.00 h. </vt:lpstr>
      <vt:lpstr> da criação espontânea… à inteligência artificial… Qual é a nossa Origem? Qual o nosso Destino? </vt:lpstr>
      <vt:lpstr>O Universo tem uma Origem (pressuposto) 1. Conceito Linear (judaico-cristã) 2. Conceito cíclico (grega e oriental)</vt:lpstr>
      <vt:lpstr>Estes dois Conceitos provocaram um choque tremendo entre a cultura e a filosofia grega e a tradição judaico-cristã, segundo a qual Deus criou o Universo num momento preciso a partir do qual os acontecimentos se desenvolvem de forma unidimensional.</vt:lpstr>
      <vt:lpstr>Nesta tradição judaico-cristã, o Criador é independente da sua criação.  A existência de Deus não implica pois a existência do Universo…</vt:lpstr>
      <vt:lpstr>1. a relação de Deus com o tempo </vt:lpstr>
      <vt:lpstr>2. a relação de Deus com a matéria </vt:lpstr>
      <vt:lpstr>Deísmo, Teísmo, Panteísmo …</vt:lpstr>
      <vt:lpstr>O RAPMM é de inspiração deísta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Tertúlia: ORIGEM – Ciência e Religião</dc:title>
  <dc:creator>Ana Pereira</dc:creator>
  <cp:lastModifiedBy>Vitor Cunha</cp:lastModifiedBy>
  <cp:revision>18</cp:revision>
  <dcterms:created xsi:type="dcterms:W3CDTF">2017-12-29T17:44:29Z</dcterms:created>
  <dcterms:modified xsi:type="dcterms:W3CDTF">2018-01-07T16:33:52Z</dcterms:modified>
</cp:coreProperties>
</file>